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08" r:id="rId4"/>
    <p:sldId id="509" r:id="rId5"/>
    <p:sldId id="510" r:id="rId6"/>
    <p:sldId id="511" r:id="rId7"/>
    <p:sldId id="512" r:id="rId8"/>
    <p:sldId id="514" r:id="rId9"/>
    <p:sldId id="517" r:id="rId10"/>
    <p:sldId id="515" r:id="rId11"/>
    <p:sldId id="516" r:id="rId12"/>
    <p:sldId id="518" r:id="rId13"/>
    <p:sldId id="519" r:id="rId14"/>
    <p:sldId id="527" r:id="rId15"/>
    <p:sldId id="492" r:id="rId16"/>
    <p:sldId id="520" r:id="rId17"/>
    <p:sldId id="521"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pPr algn="just"/>
            <a:r>
              <a:rPr lang="en-US" dirty="0"/>
              <a:t>JavaScript can be applied to an HTML Page in three ways</a:t>
            </a:r>
          </a:p>
          <a:p>
            <a:pPr marL="342900" indent="-342900" algn="just">
              <a:buAutoNum type="arabicPeriod"/>
            </a:pPr>
            <a:r>
              <a:rPr lang="en-US" sz="1800" b="1" dirty="0">
                <a:solidFill>
                  <a:schemeClr val="accent6"/>
                </a:solidFill>
              </a:rPr>
              <a:t>Inline JS </a:t>
            </a:r>
            <a:r>
              <a:rPr lang="en-US" sz="1800" dirty="0"/>
              <a:t>–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lgn="just">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lgn="just">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pPr algn="just"/>
            <a:endParaRPr lang="en-US" dirty="0"/>
          </a:p>
          <a:p>
            <a:pPr algn="just"/>
            <a:r>
              <a:rPr lang="en-US" dirty="0"/>
              <a:t>List of JavaScript Events: </a:t>
            </a:r>
          </a:p>
          <a:p>
            <a:pPr algn="just"/>
            <a:r>
              <a:rPr lang="en-US" dirty="0">
                <a:hlinkClick r:id="rId3"/>
              </a:rPr>
              <a:t>https://www.w3schools.com/jsref/dom_obj_event.asp</a:t>
            </a:r>
            <a:endParaRPr lang="en-US" dirty="0"/>
          </a:p>
          <a:p>
            <a:pPr algn="just"/>
            <a:endParaRPr lang="en-US" dirty="0"/>
          </a:p>
          <a:p>
            <a:pPr algn="just"/>
            <a:endParaRPr lang="en-US" dirty="0"/>
          </a:p>
          <a:p>
            <a:pPr algn="just"/>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pPr algn="just"/>
            <a:r>
              <a:rPr lang="en-US" sz="1800" b="1" dirty="0"/>
              <a:t>getElement</a:t>
            </a:r>
            <a:r>
              <a:rPr lang="en-US" sz="1800" b="1" dirty="0">
                <a:solidFill>
                  <a:srgbClr val="FF0000"/>
                </a:solidFill>
              </a:rPr>
              <a:t>s</a:t>
            </a:r>
            <a:r>
              <a:rPr lang="en-US" sz="1800" b="1" dirty="0"/>
              <a:t>ByClassName</a:t>
            </a:r>
          </a:p>
          <a:p>
            <a:pPr algn="just"/>
            <a:r>
              <a:rPr lang="en-US" sz="1800" b="1" dirty="0"/>
              <a:t>getElement</a:t>
            </a:r>
            <a:r>
              <a:rPr lang="en-US" sz="1800" b="1" dirty="0">
                <a:solidFill>
                  <a:srgbClr val="FF0000"/>
                </a:solidFill>
              </a:rPr>
              <a:t>s</a:t>
            </a:r>
            <a:r>
              <a:rPr lang="en-US" sz="1800" b="1" dirty="0"/>
              <a:t>ByTagName</a:t>
            </a:r>
          </a:p>
          <a:p>
            <a:pPr algn="just"/>
            <a:r>
              <a:rPr lang="en-US" sz="1800" b="1" dirty="0"/>
              <a:t>getElementById</a:t>
            </a:r>
            <a:endParaRPr lang="en-US" sz="1800" dirty="0"/>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3875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t>JSBasics.html</a:t>
            </a:r>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E0B462D-CAFD-4C3B-8ABB-41D571B0A8D7}"/>
              </a:ext>
            </a:extLst>
          </p:cNvPr>
          <p:cNvPicPr>
            <a:picLocks noChangeAspect="1"/>
          </p:cNvPicPr>
          <p:nvPr/>
        </p:nvPicPr>
        <p:blipFill>
          <a:blip r:embed="rId3"/>
          <a:stretch>
            <a:fillRect/>
          </a:stretch>
        </p:blipFill>
        <p:spPr>
          <a:xfrm>
            <a:off x="4783015" y="2056224"/>
            <a:ext cx="6977377" cy="1652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403C9A-3473-4504-ABF3-4BADC4E51294}"/>
              </a:ext>
            </a:extLst>
          </p:cNvPr>
          <p:cNvPicPr>
            <a:picLocks noChangeAspect="1"/>
          </p:cNvPicPr>
          <p:nvPr/>
        </p:nvPicPr>
        <p:blipFill>
          <a:blip r:embed="rId4"/>
          <a:stretch>
            <a:fillRect/>
          </a:stretch>
        </p:blipFill>
        <p:spPr>
          <a:xfrm>
            <a:off x="4783015" y="4704671"/>
            <a:ext cx="4600052" cy="1964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424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t>JSBascis.html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3"/>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4"/>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6FAFD9A-4524-4DBA-A55A-DC0931932654}"/>
              </a:ext>
            </a:extLst>
          </p:cNvPr>
          <p:cNvPicPr>
            <a:picLocks noChangeAspect="1"/>
          </p:cNvPicPr>
          <p:nvPr/>
        </p:nvPicPr>
        <p:blipFill>
          <a:blip r:embed="rId3"/>
          <a:stretch>
            <a:fillRect/>
          </a:stretch>
        </p:blipFill>
        <p:spPr>
          <a:xfrm>
            <a:off x="5617672" y="3207276"/>
            <a:ext cx="6121355" cy="2650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248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b="0" i="0" dirty="0">
                <a:solidFill>
                  <a:srgbClr val="202124"/>
                </a:solidFill>
                <a:effectLst/>
              </a:rPr>
              <a:t>Debugging is </a:t>
            </a:r>
            <a:r>
              <a:rPr lang="en-US" b="1" i="0" dirty="0">
                <a:solidFill>
                  <a:srgbClr val="202124"/>
                </a:solidFill>
                <a:effectLst/>
              </a:rPr>
              <a:t>the process of detecting and removing of existing and potential errors</a:t>
            </a:r>
            <a:r>
              <a:rPr lang="en-US" b="0" i="0" dirty="0">
                <a:solidFill>
                  <a:srgbClr val="202124"/>
                </a:solidFill>
                <a:effectLst/>
              </a:rPr>
              <a:t> (also called as 'bugs') in a software code that can cause it to behave unexpectedly or crash.</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3E94B8A0-D27B-4A77-8284-8AFD47ECB3CC}"/>
              </a:ext>
            </a:extLst>
          </p:cNvPr>
          <p:cNvSpPr txBox="1"/>
          <p:nvPr/>
        </p:nvSpPr>
        <p:spPr>
          <a:xfrm>
            <a:off x="261763" y="1425421"/>
            <a:ext cx="11161643" cy="922945"/>
          </a:xfrm>
          <a:prstGeom prst="rect">
            <a:avLst/>
          </a:prstGeom>
          <a:noFill/>
        </p:spPr>
        <p:txBody>
          <a:bodyPr wrap="square">
            <a:spAutoFit/>
          </a:bodyPr>
          <a:lstStyle/>
          <a:p>
            <a:pPr marL="285750" indent="-285750" algn="just" defTabSz="914126">
              <a:buFont typeface="Arial" panose="020B0604020202020204" pitchFamily="34" charset="0"/>
              <a:buChar char="•"/>
            </a:pPr>
            <a:r>
              <a:rPr lang="en-US" sz="1799" dirty="0">
                <a:solidFill>
                  <a:prstClr val="black"/>
                </a:solidFill>
                <a:latin typeface="Calibri"/>
              </a:rPr>
              <a:t>In order to debug our code, press </a:t>
            </a:r>
            <a:r>
              <a:rPr lang="en-US" sz="1799" b="1" dirty="0">
                <a:solidFill>
                  <a:schemeClr val="accent6"/>
                </a:solidFill>
                <a:latin typeface="Calibri"/>
              </a:rPr>
              <a:t>F12</a:t>
            </a:r>
            <a:r>
              <a:rPr lang="en-US" sz="1799" dirty="0">
                <a:solidFill>
                  <a:prstClr val="black"/>
                </a:solidFill>
                <a:latin typeface="Calibri"/>
              </a:rPr>
              <a:t> in browser window and go to the </a:t>
            </a:r>
            <a:r>
              <a:rPr lang="en-US" sz="1799" b="1" dirty="0">
                <a:solidFill>
                  <a:schemeClr val="accent6"/>
                </a:solidFill>
                <a:latin typeface="Calibri"/>
              </a:rPr>
              <a:t>Source</a:t>
            </a:r>
            <a:r>
              <a:rPr lang="en-US" sz="1799" dirty="0">
                <a:solidFill>
                  <a:prstClr val="black"/>
                </a:solidFill>
                <a:latin typeface="Calibri"/>
              </a:rPr>
              <a:t> tab. In source tab set up the Break point by clicking on the line number.</a:t>
            </a:r>
          </a:p>
          <a:p>
            <a:pPr marL="285750" indent="-285750" algn="just" defTabSz="914126">
              <a:buFont typeface="Arial" panose="020B0604020202020204" pitchFamily="34" charset="0"/>
              <a:buChar char="•"/>
            </a:pPr>
            <a:r>
              <a:rPr lang="en-US" sz="1799" dirty="0">
                <a:solidFill>
                  <a:prstClr val="black"/>
                </a:solidFill>
                <a:latin typeface="Calibri"/>
              </a:rPr>
              <a:t>Shortcuts for debugging are shown below:</a:t>
            </a:r>
          </a:p>
        </p:txBody>
      </p:sp>
      <p:graphicFrame>
        <p:nvGraphicFramePr>
          <p:cNvPr id="11" name="Table 10">
            <a:extLst>
              <a:ext uri="{FF2B5EF4-FFF2-40B4-BE49-F238E27FC236}">
                <a16:creationId xmlns:a16="http://schemas.microsoft.com/office/drawing/2014/main" id="{1FCABEC7-89DF-4DA0-85D9-1E424122059E}"/>
              </a:ext>
            </a:extLst>
          </p:cNvPr>
          <p:cNvGraphicFramePr>
            <a:graphicFrameLocks noGrp="1"/>
          </p:cNvGraphicFramePr>
          <p:nvPr/>
        </p:nvGraphicFramePr>
        <p:xfrm>
          <a:off x="618811" y="2356102"/>
          <a:ext cx="6129858" cy="1584175"/>
        </p:xfrm>
        <a:graphic>
          <a:graphicData uri="http://schemas.openxmlformats.org/drawingml/2006/table">
            <a:tbl>
              <a:tblPr firstRow="1" bandRow="1"/>
              <a:tblGrid>
                <a:gridCol w="2043286">
                  <a:extLst>
                    <a:ext uri="{9D8B030D-6E8A-4147-A177-3AD203B41FA5}">
                      <a16:colId xmlns:a16="http://schemas.microsoft.com/office/drawing/2014/main" val="162896346"/>
                    </a:ext>
                  </a:extLst>
                </a:gridCol>
                <a:gridCol w="2043286">
                  <a:extLst>
                    <a:ext uri="{9D8B030D-6E8A-4147-A177-3AD203B41FA5}">
                      <a16:colId xmlns:a16="http://schemas.microsoft.com/office/drawing/2014/main" val="2127850833"/>
                    </a:ext>
                  </a:extLst>
                </a:gridCol>
                <a:gridCol w="2043286">
                  <a:extLst>
                    <a:ext uri="{9D8B030D-6E8A-4147-A177-3AD203B41FA5}">
                      <a16:colId xmlns:a16="http://schemas.microsoft.com/office/drawing/2014/main" val="3465381487"/>
                    </a:ext>
                  </a:extLst>
                </a:gridCol>
              </a:tblGrid>
              <a:tr h="31683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Type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ABAP</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400" dirty="0"/>
                        <a:t>JS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62767"/>
                    </a:solidFill>
                  </a:tcPr>
                </a:tc>
                <a:extLst>
                  <a:ext uri="{0D108BD9-81ED-4DB2-BD59-A6C34878D82A}">
                    <a16:rowId xmlns:a16="http://schemas.microsoft.com/office/drawing/2014/main" val="1978385948"/>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Step-in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412109228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Step-out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Shift+F11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3668668204"/>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Go to next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40000"/>
                      </a:srgbClr>
                    </a:solidFill>
                  </a:tcPr>
                </a:tc>
                <a:extLst>
                  <a:ext uri="{0D108BD9-81ED-4DB2-BD59-A6C34878D82A}">
                    <a16:rowId xmlns:a16="http://schemas.microsoft.com/office/drawing/2014/main" val="1721891812"/>
                  </a:ext>
                </a:extLst>
              </a:tr>
              <a:tr h="31683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Continue (till Next BP)</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400" dirty="0"/>
                        <a:t>F8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262767">
                        <a:tint val="20000"/>
                      </a:srgbClr>
                    </a:solidFill>
                  </a:tcPr>
                </a:tc>
                <a:extLst>
                  <a:ext uri="{0D108BD9-81ED-4DB2-BD59-A6C34878D82A}">
                    <a16:rowId xmlns:a16="http://schemas.microsoft.com/office/drawing/2014/main" val="2138524469"/>
                  </a:ext>
                </a:extLst>
              </a:tr>
            </a:tbl>
          </a:graphicData>
        </a:graphic>
      </p:graphicFrame>
      <p:pic>
        <p:nvPicPr>
          <p:cNvPr id="6" name="Picture 5">
            <a:extLst>
              <a:ext uri="{FF2B5EF4-FFF2-40B4-BE49-F238E27FC236}">
                <a16:creationId xmlns:a16="http://schemas.microsoft.com/office/drawing/2014/main" id="{2A55410E-C0A1-46CA-98FC-23F8F09DE8DE}"/>
              </a:ext>
            </a:extLst>
          </p:cNvPr>
          <p:cNvPicPr>
            <a:picLocks noChangeAspect="1"/>
          </p:cNvPicPr>
          <p:nvPr/>
        </p:nvPicPr>
        <p:blipFill>
          <a:blip r:embed="rId3"/>
          <a:stretch>
            <a:fillRect/>
          </a:stretch>
        </p:blipFill>
        <p:spPr>
          <a:xfrm>
            <a:off x="618811" y="5884982"/>
            <a:ext cx="9117565" cy="922944"/>
          </a:xfrm>
          <a:prstGeom prst="rect">
            <a:avLst/>
          </a:prstGeom>
        </p:spPr>
      </p:pic>
      <p:sp>
        <p:nvSpPr>
          <p:cNvPr id="12" name="TextBox 11">
            <a:extLst>
              <a:ext uri="{FF2B5EF4-FFF2-40B4-BE49-F238E27FC236}">
                <a16:creationId xmlns:a16="http://schemas.microsoft.com/office/drawing/2014/main" id="{ECF4A2EF-5B85-4F0C-BE5A-107E888210FC}"/>
              </a:ext>
            </a:extLst>
          </p:cNvPr>
          <p:cNvSpPr txBox="1"/>
          <p:nvPr/>
        </p:nvSpPr>
        <p:spPr>
          <a:xfrm>
            <a:off x="261763" y="4035466"/>
            <a:ext cx="11118915" cy="1754326"/>
          </a:xfrm>
          <a:prstGeom prst="rect">
            <a:avLst/>
          </a:prstGeom>
          <a:noFill/>
        </p:spPr>
        <p:txBody>
          <a:bodyPr wrap="square" rtlCol="0">
            <a:spAutoFit/>
          </a:bodyPr>
          <a:lstStyle/>
          <a:p>
            <a:pPr algn="just"/>
            <a:r>
              <a:rPr lang="en-US" dirty="0"/>
              <a:t>There are several tabs in the console, while working on the application we are mainly focused on Console, Elements, Source and Network Tab. </a:t>
            </a:r>
          </a:p>
          <a:p>
            <a:pPr algn="just"/>
            <a:r>
              <a:rPr lang="en-US" b="1" dirty="0">
                <a:solidFill>
                  <a:schemeClr val="accent6"/>
                </a:solidFill>
              </a:rPr>
              <a:t>Console</a:t>
            </a:r>
            <a:r>
              <a:rPr lang="en-US" dirty="0"/>
              <a:t>: It is the place where we run the JavaScript Code and Print the output for testing and Debugging</a:t>
            </a:r>
          </a:p>
          <a:p>
            <a:pPr algn="just"/>
            <a:r>
              <a:rPr lang="en-US" b="1" dirty="0">
                <a:solidFill>
                  <a:schemeClr val="accent6"/>
                </a:solidFill>
              </a:rPr>
              <a:t>Elements</a:t>
            </a:r>
            <a:r>
              <a:rPr lang="en-US" dirty="0"/>
              <a:t>: It shows the DOM of the current page open in browser.</a:t>
            </a:r>
          </a:p>
          <a:p>
            <a:pPr algn="just"/>
            <a:r>
              <a:rPr lang="en-US" b="1" dirty="0">
                <a:solidFill>
                  <a:schemeClr val="accent6"/>
                </a:solidFill>
              </a:rPr>
              <a:t>Source</a:t>
            </a:r>
            <a:r>
              <a:rPr lang="en-US" dirty="0"/>
              <a:t>: All the JavaScript code of the app or page will be visible here. We can also debug the code form here.</a:t>
            </a:r>
          </a:p>
          <a:p>
            <a:pPr algn="just"/>
            <a:r>
              <a:rPr lang="en-US" b="1" dirty="0">
                <a:solidFill>
                  <a:schemeClr val="accent6"/>
                </a:solidFill>
              </a:rPr>
              <a:t>Network</a:t>
            </a:r>
            <a:r>
              <a:rPr lang="en-US" b="1" dirty="0"/>
              <a:t>: </a:t>
            </a:r>
            <a:r>
              <a:rPr lang="en-US" dirty="0"/>
              <a:t>We can see all the Network related calls made by the application in this section.</a:t>
            </a:r>
            <a:endParaRPr lang="en-US" b="1" dirty="0"/>
          </a:p>
        </p:txBody>
      </p:sp>
    </p:spTree>
    <p:extLst>
      <p:ext uri="{BB962C8B-B14F-4D97-AF65-F5344CB8AC3E}">
        <p14:creationId xmlns:p14="http://schemas.microsoft.com/office/powerpoint/2010/main" val="108727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Async Behavior of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how JavaScript works asynchronously.</a:t>
            </a:r>
          </a:p>
          <a:p>
            <a:r>
              <a:rPr lang="en-US" dirty="0"/>
              <a:t>We will also see how to use the Callback function in JS.</a:t>
            </a:r>
          </a:p>
          <a:p>
            <a:endParaRPr lang="en-US" dirty="0"/>
          </a:p>
          <a:p>
            <a:r>
              <a:rPr lang="en-US" dirty="0"/>
              <a:t>Code Link:</a:t>
            </a:r>
          </a:p>
          <a:p>
            <a:pPr marL="285750" indent="-285750">
              <a:buFontTx/>
              <a:buChar char="-"/>
            </a:pPr>
            <a:r>
              <a:rPr lang="en-US" dirty="0"/>
              <a:t>JSBasics.html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493B246-1911-4244-A561-695C2DB0912E}"/>
              </a:ext>
            </a:extLst>
          </p:cNvPr>
          <p:cNvPicPr>
            <a:picLocks noChangeAspect="1"/>
          </p:cNvPicPr>
          <p:nvPr/>
        </p:nvPicPr>
        <p:blipFill>
          <a:blip r:embed="rId3"/>
          <a:stretch>
            <a:fillRect/>
          </a:stretch>
        </p:blipFill>
        <p:spPr>
          <a:xfrm>
            <a:off x="4664901" y="2348432"/>
            <a:ext cx="6715777" cy="2813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277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Create a new </a:t>
            </a:r>
            <a:r>
              <a:rPr lang="en-US" b="1" dirty="0"/>
              <a:t>utils</a:t>
            </a:r>
            <a:r>
              <a:rPr lang="en-US" dirty="0"/>
              <a:t> folder in the current webapp folder and in that utils folder create a new </a:t>
            </a:r>
            <a:r>
              <a:rPr lang="en-US" b="1" dirty="0"/>
              <a:t>mycode.js </a:t>
            </a:r>
            <a:r>
              <a:rPr lang="en-US" dirty="0"/>
              <a:t>file.</a:t>
            </a:r>
          </a:p>
          <a:p>
            <a:r>
              <a:rPr lang="en-US" dirty="0"/>
              <a:t>Move all the code written in the &lt;script&gt; tag to the new mycode.js file.</a:t>
            </a:r>
          </a:p>
          <a:p>
            <a:endParaRPr lang="en-US" dirty="0"/>
          </a:p>
          <a:p>
            <a:r>
              <a:rPr lang="en-US" dirty="0"/>
              <a:t>Code Link:</a:t>
            </a:r>
          </a:p>
          <a:p>
            <a:pPr marL="285750" indent="-285750">
              <a:buFontTx/>
              <a:buChar char="-"/>
            </a:pPr>
            <a:r>
              <a:rPr lang="en-US" dirty="0"/>
              <a:t>JSBasics.html</a:t>
            </a:r>
          </a:p>
          <a:p>
            <a:pPr marL="285750" indent="-285750">
              <a:buFontTx/>
              <a:buChar char="-"/>
            </a:pPr>
            <a:r>
              <a:rPr lang="en-US" dirty="0"/>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E0CB82C-DDA6-457D-A7E1-8593395F4608}"/>
              </a:ext>
            </a:extLst>
          </p:cNvPr>
          <p:cNvPicPr>
            <a:picLocks noChangeAspect="1"/>
          </p:cNvPicPr>
          <p:nvPr/>
        </p:nvPicPr>
        <p:blipFill>
          <a:blip r:embed="rId3"/>
          <a:stretch>
            <a:fillRect/>
          </a:stretch>
        </p:blipFill>
        <p:spPr>
          <a:xfrm>
            <a:off x="7800172" y="2879204"/>
            <a:ext cx="3733206" cy="2215310"/>
          </a:xfrm>
          <a:prstGeom prst="rect">
            <a:avLst/>
          </a:prstGeom>
        </p:spPr>
      </p:pic>
    </p:spTree>
    <p:extLst>
      <p:ext uri="{BB962C8B-B14F-4D97-AF65-F5344CB8AC3E}">
        <p14:creationId xmlns:p14="http://schemas.microsoft.com/office/powerpoint/2010/main" val="3752482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4163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Debugging</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r>
              <a:rPr lang="en-US" dirty="0"/>
              <a:t>External JS</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489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10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a:t>
            </a:r>
          </a:p>
          <a:p>
            <a:pPr marL="952393" lvl="1" indent="-342900" algn="just">
              <a:buFontTx/>
              <a:buChar char="-"/>
            </a:pPr>
            <a:r>
              <a:rPr lang="en-US" dirty="0"/>
              <a:t>{ } - braces</a:t>
            </a:r>
          </a:p>
          <a:p>
            <a:pPr marL="952393" lvl="1" indent="-342900" algn="just">
              <a:buFontTx/>
              <a:buChar char="-"/>
            </a:pPr>
            <a:r>
              <a:rPr lang="en-US" dirty="0"/>
              <a:t>[ ] – bracket</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3351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3"/>
              </a:rPr>
              <a:t>https://jsonlint.com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t>JSBasics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16335</TotalTime>
  <Words>2050</Words>
  <Application>Microsoft Office PowerPoint</Application>
  <PresentationFormat>Widescreen</PresentationFormat>
  <Paragraphs>282</Paragraphs>
  <Slides>23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Calibri Light</vt:lpstr>
      <vt:lpstr>Consolas</vt:lpstr>
      <vt:lpstr>Cooper Black</vt:lpstr>
      <vt:lpstr>inter-regular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725</cp:revision>
  <dcterms:created xsi:type="dcterms:W3CDTF">2016-07-10T03:33:26Z</dcterms:created>
  <dcterms:modified xsi:type="dcterms:W3CDTF">2022-02-23T14:26:08Z</dcterms:modified>
</cp:coreProperties>
</file>